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7" r:id="rId4"/>
    <p:sldId id="282" r:id="rId5"/>
    <p:sldId id="258" r:id="rId6"/>
    <p:sldId id="303" r:id="rId7"/>
    <p:sldId id="259" r:id="rId8"/>
    <p:sldId id="260" r:id="rId9"/>
    <p:sldId id="302" r:id="rId10"/>
    <p:sldId id="289" r:id="rId11"/>
    <p:sldId id="304" r:id="rId12"/>
    <p:sldId id="261" r:id="rId13"/>
    <p:sldId id="262" r:id="rId14"/>
    <p:sldId id="263" r:id="rId15"/>
    <p:sldId id="264" r:id="rId16"/>
    <p:sldId id="265" r:id="rId17"/>
    <p:sldId id="266" r:id="rId18"/>
    <p:sldId id="283" r:id="rId19"/>
    <p:sldId id="268" r:id="rId20"/>
    <p:sldId id="288" r:id="rId21"/>
    <p:sldId id="290" r:id="rId22"/>
    <p:sldId id="307" r:id="rId23"/>
    <p:sldId id="284" r:id="rId24"/>
    <p:sldId id="270" r:id="rId25"/>
    <p:sldId id="271" r:id="rId26"/>
    <p:sldId id="287" r:id="rId27"/>
    <p:sldId id="272" r:id="rId28"/>
    <p:sldId id="273" r:id="rId29"/>
    <p:sldId id="308" r:id="rId30"/>
    <p:sldId id="275" r:id="rId31"/>
    <p:sldId id="305" r:id="rId32"/>
    <p:sldId id="306" r:id="rId33"/>
    <p:sldId id="295" r:id="rId34"/>
    <p:sldId id="296" r:id="rId35"/>
    <p:sldId id="297" r:id="rId36"/>
    <p:sldId id="299" r:id="rId37"/>
    <p:sldId id="300" r:id="rId38"/>
    <p:sldId id="30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294" autoAdjust="0"/>
    <p:restoredTop sz="94660"/>
  </p:normalViewPr>
  <p:slideViewPr>
    <p:cSldViewPr>
      <p:cViewPr>
        <p:scale>
          <a:sx n="70" d="100"/>
          <a:sy n="70" d="100"/>
        </p:scale>
        <p:origin x="-139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94E19-5BD6-4989-B073-D97B373B863F}" type="datetimeFigureOut">
              <a:rPr lang="en-US" smtClean="0"/>
              <a:pPr/>
              <a:t>7/30/2020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principal@bnmit.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214290"/>
            <a:ext cx="8286808" cy="1714512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English111 Vivace BT" pitchFamily="66" charset="2"/>
              </a:rPr>
              <a:t>B.N.M. Institute of Technology</a:t>
            </a:r>
            <a:r>
              <a:rPr lang="en-IN" sz="1800" dirty="0" smtClean="0"/>
              <a:t/>
            </a:r>
            <a:br>
              <a:rPr lang="en-IN" sz="1800" dirty="0" smtClean="0"/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Approved by AICTE, Affiliated to VTU, Accredited as grade A Institution by NAAC. 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All UG branches – CSE, ECE, EEE, ISE &amp;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Mech.E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accredited by NBA for academic years 2018-19 to 2020-21 </a:t>
            </a:r>
            <a:br>
              <a:rPr lang="en-US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&amp; valid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upto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30.06.2021</a:t>
            </a:r>
            <a:r>
              <a:rPr lang="en-IN" sz="1300" dirty="0" smtClean="0"/>
              <a:t/>
            </a:r>
            <a:br>
              <a:rPr lang="en-IN" sz="1300" dirty="0" smtClean="0"/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Post box no. 7087, 27</a:t>
            </a:r>
            <a:r>
              <a:rPr lang="en-US" sz="13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 cross, 12</a:t>
            </a:r>
            <a:r>
              <a:rPr lang="en-US" sz="13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 Main,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Banashankari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sz="1300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 Stage, Bengaluru- 560070, INDIA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Ph: 91-80- 26711780/81/82   Email: </a:t>
            </a:r>
            <a:r>
              <a:rPr lang="en-US" sz="13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principal@bnmit.in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, www. bnmit.org</a:t>
            </a:r>
            <a:r>
              <a:rPr lang="en-IN" sz="1800" dirty="0" smtClean="0"/>
              <a:t/>
            </a:r>
            <a:br>
              <a:rPr lang="en-IN" sz="1800" dirty="0" smtClean="0"/>
            </a:br>
            <a:endParaRPr lang="en-IN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538" y="1785926"/>
            <a:ext cx="7286676" cy="128588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SKILL DEVELOPMENT PROGRAMME</a:t>
            </a:r>
            <a:endParaRPr lang="en-IN" sz="28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endParaRPr lang="en-IN" sz="28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800" b="1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Internet of Things</a:t>
            </a:r>
            <a:endParaRPr lang="en-IN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5" name="Picture 4" descr="Applications of IOT (internet of things)"/>
          <p:cNvPicPr/>
          <p:nvPr/>
        </p:nvPicPr>
        <p:blipFill>
          <a:blip r:embed="rId3"/>
          <a:srcRect l="16626" b="33333"/>
          <a:stretch>
            <a:fillRect/>
          </a:stretch>
        </p:blipFill>
        <p:spPr bwMode="auto">
          <a:xfrm>
            <a:off x="1571604" y="3143248"/>
            <a:ext cx="628654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1357290" y="5750004"/>
            <a:ext cx="6786610" cy="11079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Organized by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Department of Computer Science &amp; Engineering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C:\Users\manjushree\Desktop\BNMIT DC 18CS46\BNM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48" y="0"/>
            <a:ext cx="1125539" cy="11429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8229600" cy="1143000"/>
          </a:xfrm>
        </p:spPr>
        <p:txBody>
          <a:bodyPr>
            <a:noAutofit/>
          </a:bodyPr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Components of IoT</a:t>
            </a:r>
            <a:r>
              <a:rPr lang="en-IN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IN" sz="2500" dirty="0" smtClean="0">
                <a:latin typeface="Times New Roman" pitchFamily="18" charset="0"/>
                <a:cs typeface="Times New Roman" pitchFamily="18" charset="0"/>
              </a:rPr>
              <a:t>	Smart Systems and Internet of Things are driven by a combination of: Sensors, Connectivity, People and Processes.</a:t>
            </a:r>
          </a:p>
          <a:p>
            <a:endParaRPr lang="en-IN" dirty="0"/>
          </a:p>
        </p:txBody>
      </p:sp>
      <p:pic>
        <p:nvPicPr>
          <p:cNvPr id="4" name="Picture 3" descr="C:\Users\manjushree\Desktop\internet-of-things-iot-seminar-ppt-4-638.jpg"/>
          <p:cNvPicPr/>
          <p:nvPr/>
        </p:nvPicPr>
        <p:blipFill>
          <a:blip r:embed="rId2"/>
          <a:srcRect l="49357" t="26549" r="1992" b="4130"/>
          <a:stretch>
            <a:fillRect/>
          </a:stretch>
        </p:blipFill>
        <p:spPr bwMode="auto">
          <a:xfrm>
            <a:off x="1500166" y="3071810"/>
            <a:ext cx="5429288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642918"/>
            <a:ext cx="8215370" cy="571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939784"/>
          </a:xfrm>
        </p:spPr>
        <p:txBody>
          <a:bodyPr/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How IoT Works?</a:t>
            </a:r>
            <a:endParaRPr lang="en-IN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528641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Internet of Things ( IoT) also sometimes referred to as the internet of everything (</a:t>
            </a:r>
            <a:r>
              <a:rPr lang="en-IN" sz="2600" dirty="0" err="1" smtClean="0">
                <a:latin typeface="Times New Roman" pitchFamily="18" charset="0"/>
                <a:cs typeface="Times New Roman" pitchFamily="18" charset="0"/>
              </a:rPr>
              <a:t>IoE</a:t>
            </a: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), consists of all the web-enabled devices that collect, send and act on data they acquire from their surrounding environment using embedded sensors, processors and communication hardware. </a:t>
            </a:r>
          </a:p>
          <a:p>
            <a:pPr algn="just">
              <a:buNone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algn="just">
              <a:buNone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	These devices, often called “connected “ or “smart” devices, can sometimes talk to other related devices, a processes called machine-to-machine (M2M) communication, and act on the information they get from one another.</a:t>
            </a:r>
            <a:endParaRPr lang="en-IN" sz="2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785794"/>
            <a:ext cx="764386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928670"/>
            <a:ext cx="721523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071546"/>
            <a:ext cx="692948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857232"/>
            <a:ext cx="73581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857232"/>
            <a:ext cx="7286676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14356"/>
            <a:ext cx="8715436" cy="585791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dirty="0" smtClean="0"/>
              <a:t>		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DF99-38B8-4278-ABAE-40A957E9C799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6311900" y="3048000"/>
            <a:ext cx="1676400" cy="25908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6" name="AutoShape 4"/>
          <p:cNvSpPr>
            <a:spLocks noChangeArrowheads="1"/>
          </p:cNvSpPr>
          <p:nvPr/>
        </p:nvSpPr>
        <p:spPr bwMode="auto">
          <a:xfrm>
            <a:off x="4559300" y="3048000"/>
            <a:ext cx="1665288" cy="25908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2819400" y="3048000"/>
            <a:ext cx="1616075" cy="25908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1054100" y="3048000"/>
            <a:ext cx="1676400" cy="25908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1295400" y="1752600"/>
            <a:ext cx="6096000" cy="990600"/>
            <a:chOff x="624" y="1152"/>
            <a:chExt cx="4080" cy="720"/>
          </a:xfrm>
        </p:grpSpPr>
        <p:sp>
          <p:nvSpPr>
            <p:cNvPr id="30" name="Rectangle 8"/>
            <p:cNvSpPr>
              <a:spLocks noChangeArrowheads="1"/>
            </p:cNvSpPr>
            <p:nvPr/>
          </p:nvSpPr>
          <p:spPr bwMode="gray">
            <a:xfrm rot="3419336">
              <a:off x="624" y="1200"/>
              <a:ext cx="672" cy="67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73725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1292" y="1296"/>
              <a:ext cx="623" cy="96"/>
              <a:chOff x="2003" y="3439"/>
              <a:chExt cx="468" cy="244"/>
            </a:xfrm>
          </p:grpSpPr>
          <p:sp>
            <p:nvSpPr>
              <p:cNvPr id="45" name="Oval 10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7" name="Oval 12"/>
              <p:cNvSpPr>
                <a:spLocks noChangeArrowheads="1"/>
              </p:cNvSpPr>
              <p:nvPr/>
            </p:nvSpPr>
            <p:spPr bwMode="gray">
              <a:xfrm>
                <a:off x="2400" y="3443"/>
                <a:ext cx="71" cy="235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8" name="Oval 13"/>
              <p:cNvSpPr>
                <a:spLocks noChangeArrowheads="1"/>
              </p:cNvSpPr>
              <p:nvPr/>
            </p:nvSpPr>
            <p:spPr bwMode="gray">
              <a:xfrm>
                <a:off x="2439" y="3519"/>
                <a:ext cx="20" cy="70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2" name="Rectangle 14"/>
            <p:cNvSpPr>
              <a:spLocks noChangeArrowheads="1"/>
            </p:cNvSpPr>
            <p:nvPr/>
          </p:nvSpPr>
          <p:spPr bwMode="gray">
            <a:xfrm rot="3419336">
              <a:off x="1776" y="1148"/>
              <a:ext cx="672" cy="680"/>
            </a:xfrm>
            <a:prstGeom prst="rect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72549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7" name="Group 15"/>
            <p:cNvGrpSpPr>
              <a:grpSpLocks/>
            </p:cNvGrpSpPr>
            <p:nvPr/>
          </p:nvGrpSpPr>
          <p:grpSpPr bwMode="auto">
            <a:xfrm>
              <a:off x="2444" y="1296"/>
              <a:ext cx="623" cy="96"/>
              <a:chOff x="2003" y="3439"/>
              <a:chExt cx="468" cy="244"/>
            </a:xfrm>
          </p:grpSpPr>
          <p:sp>
            <p:nvSpPr>
              <p:cNvPr id="41" name="Oval 16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2" name="Rectangle 17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3" name="Oval 18"/>
              <p:cNvSpPr>
                <a:spLocks noChangeArrowheads="1"/>
              </p:cNvSpPr>
              <p:nvPr/>
            </p:nvSpPr>
            <p:spPr bwMode="gray">
              <a:xfrm>
                <a:off x="2400" y="3443"/>
                <a:ext cx="71" cy="235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4" name="Oval 19"/>
              <p:cNvSpPr>
                <a:spLocks noChangeArrowheads="1"/>
              </p:cNvSpPr>
              <p:nvPr/>
            </p:nvSpPr>
            <p:spPr bwMode="gray">
              <a:xfrm>
                <a:off x="2438" y="3519"/>
                <a:ext cx="20" cy="70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4" name="Rectangle 20"/>
            <p:cNvSpPr>
              <a:spLocks noChangeArrowheads="1"/>
            </p:cNvSpPr>
            <p:nvPr/>
          </p:nvSpPr>
          <p:spPr bwMode="gray">
            <a:xfrm rot="3419336">
              <a:off x="2880" y="1148"/>
              <a:ext cx="672" cy="679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73725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3605" y="1296"/>
              <a:ext cx="817" cy="96"/>
              <a:chOff x="2003" y="3439"/>
              <a:chExt cx="468" cy="244"/>
            </a:xfrm>
          </p:grpSpPr>
          <p:sp>
            <p:nvSpPr>
              <p:cNvPr id="37" name="Oval 22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8" name="Rectangle 23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9" name="Oval 24"/>
              <p:cNvSpPr>
                <a:spLocks noChangeArrowheads="1"/>
              </p:cNvSpPr>
              <p:nvPr/>
            </p:nvSpPr>
            <p:spPr bwMode="gray">
              <a:xfrm>
                <a:off x="2400" y="3443"/>
                <a:ext cx="71" cy="235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0" name="Oval 25"/>
              <p:cNvSpPr>
                <a:spLocks noChangeArrowheads="1"/>
              </p:cNvSpPr>
              <p:nvPr/>
            </p:nvSpPr>
            <p:spPr bwMode="gray">
              <a:xfrm>
                <a:off x="2438" y="3519"/>
                <a:ext cx="20" cy="70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6" name="Rectangle 26"/>
            <p:cNvSpPr>
              <a:spLocks noChangeArrowheads="1"/>
            </p:cNvSpPr>
            <p:nvPr/>
          </p:nvSpPr>
          <p:spPr bwMode="gray">
            <a:xfrm rot="3419336">
              <a:off x="4032" y="1152"/>
              <a:ext cx="672" cy="672"/>
            </a:xfrm>
            <a:prstGeom prst="rect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73725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9" name="Rectangle 27"/>
          <p:cNvSpPr>
            <a:spLocks noChangeArrowheads="1"/>
          </p:cNvSpPr>
          <p:nvPr/>
        </p:nvSpPr>
        <p:spPr bwMode="gray">
          <a:xfrm>
            <a:off x="1441450" y="2071688"/>
            <a:ext cx="7239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ea typeface="宋体" pitchFamily="2" charset="-122"/>
              </a:rPr>
              <a:t>RFID</a:t>
            </a:r>
          </a:p>
        </p:txBody>
      </p:sp>
      <p:sp>
        <p:nvSpPr>
          <p:cNvPr id="50" name="Rectangle 28"/>
          <p:cNvSpPr>
            <a:spLocks noChangeArrowheads="1"/>
          </p:cNvSpPr>
          <p:nvPr/>
        </p:nvSpPr>
        <p:spPr bwMode="gray">
          <a:xfrm>
            <a:off x="3124200" y="2057400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ea typeface="宋体" pitchFamily="2" charset="-122"/>
              </a:rPr>
              <a:t>Sensor</a:t>
            </a:r>
          </a:p>
        </p:txBody>
      </p:sp>
      <p:sp>
        <p:nvSpPr>
          <p:cNvPr id="51" name="Rectangle 29"/>
          <p:cNvSpPr>
            <a:spLocks noChangeArrowheads="1"/>
          </p:cNvSpPr>
          <p:nvPr/>
        </p:nvSpPr>
        <p:spPr bwMode="gray">
          <a:xfrm>
            <a:off x="4572000" y="2057400"/>
            <a:ext cx="1347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ea typeface="宋体" pitchFamily="2" charset="-122"/>
              </a:rPr>
              <a:t>Smart Tech</a:t>
            </a:r>
          </a:p>
        </p:txBody>
      </p:sp>
      <p:sp>
        <p:nvSpPr>
          <p:cNvPr id="52" name="Rectangle 30"/>
          <p:cNvSpPr>
            <a:spLocks noChangeArrowheads="1"/>
          </p:cNvSpPr>
          <p:nvPr/>
        </p:nvSpPr>
        <p:spPr bwMode="gray">
          <a:xfrm>
            <a:off x="6324600" y="2057400"/>
            <a:ext cx="1282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ea typeface="宋体" pitchFamily="2" charset="-122"/>
              </a:rPr>
              <a:t>Nano Tech</a:t>
            </a:r>
          </a:p>
        </p:txBody>
      </p:sp>
      <p:sp>
        <p:nvSpPr>
          <p:cNvPr id="53" name="Rectangle 31"/>
          <p:cNvSpPr>
            <a:spLocks noChangeArrowheads="1"/>
          </p:cNvSpPr>
          <p:nvPr/>
        </p:nvSpPr>
        <p:spPr bwMode="auto">
          <a:xfrm>
            <a:off x="1219200" y="3276600"/>
            <a:ext cx="1295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dirty="0">
                <a:ea typeface="宋体" pitchFamily="2" charset="-122"/>
              </a:rPr>
              <a:t>To identify and track the data of things </a:t>
            </a:r>
          </a:p>
        </p:txBody>
      </p:sp>
      <p:sp>
        <p:nvSpPr>
          <p:cNvPr id="54" name="Rectangle 32"/>
          <p:cNvSpPr>
            <a:spLocks noChangeArrowheads="1"/>
          </p:cNvSpPr>
          <p:nvPr/>
        </p:nvSpPr>
        <p:spPr bwMode="auto">
          <a:xfrm>
            <a:off x="2971800" y="3276600"/>
            <a:ext cx="14478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dirty="0">
                <a:ea typeface="宋体" pitchFamily="2" charset="-122"/>
              </a:rPr>
              <a:t>To collect and process the data to detect the changes in the physical status of things</a:t>
            </a:r>
          </a:p>
        </p:txBody>
      </p:sp>
      <p:sp>
        <p:nvSpPr>
          <p:cNvPr id="55" name="Rectangle 33"/>
          <p:cNvSpPr>
            <a:spLocks noChangeArrowheads="1"/>
          </p:cNvSpPr>
          <p:nvPr/>
        </p:nvSpPr>
        <p:spPr bwMode="auto">
          <a:xfrm>
            <a:off x="4572000" y="3276600"/>
            <a:ext cx="16764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dirty="0">
                <a:ea typeface="宋体" pitchFamily="2" charset="-122"/>
              </a:rPr>
              <a:t>To enhance the power of the network by devolving processing capabilities to different part of the network.</a:t>
            </a:r>
          </a:p>
        </p:txBody>
      </p:sp>
      <p:sp>
        <p:nvSpPr>
          <p:cNvPr id="56" name="Rectangle 34"/>
          <p:cNvSpPr>
            <a:spLocks noChangeArrowheads="1"/>
          </p:cNvSpPr>
          <p:nvPr/>
        </p:nvSpPr>
        <p:spPr bwMode="auto">
          <a:xfrm>
            <a:off x="6400800" y="3276600"/>
            <a:ext cx="152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dirty="0">
                <a:ea typeface="宋体" pitchFamily="2" charset="-122"/>
              </a:rPr>
              <a:t>To make the smaller and smaller things have the ability to connect and interact.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571480"/>
            <a:ext cx="8229600" cy="1143000"/>
          </a:xfrm>
        </p:spPr>
        <p:txBody>
          <a:bodyPr/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Structure of IoT</a:t>
            </a:r>
            <a:endParaRPr lang="en-IN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2143116"/>
            <a:ext cx="8229600" cy="328617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dirty="0" smtClean="0"/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IoT can be viewed as a vast network consisting of networks of devices and computers connected through a series of intermediate technologies where numerous technologies like RFIDs, wireless connections may act as enablers of this connectivity. </a:t>
            </a:r>
          </a:p>
          <a:p>
            <a:pPr algn="just">
              <a:buNone/>
            </a:pPr>
            <a:endParaRPr lang="en-IN" sz="3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8229600" cy="785818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Internet of Things (IoT)</a:t>
            </a:r>
            <a:endParaRPr lang="en-IN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142984"/>
            <a:ext cx="8372476" cy="507209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 is Internet of Things?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History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How IoT Works?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Few Applications of IoT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Current Status &amp; Future Prospect of IoT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Technological Challenges of IoT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Controversies of IoT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571480"/>
            <a:ext cx="8015286" cy="5857916"/>
          </a:xfrm>
        </p:spPr>
        <p:txBody>
          <a:bodyPr>
            <a:normAutofit fontScale="47500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en-IN" sz="5300" b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Tagging Things </a:t>
            </a:r>
            <a:r>
              <a:rPr lang="en-IN" sz="53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sz="5300" dirty="0" smtClean="0">
                <a:latin typeface="Times New Roman" pitchFamily="18" charset="0"/>
                <a:cs typeface="Times New Roman" pitchFamily="18" charset="0"/>
              </a:rPr>
              <a:t>Real-time item traceability and addressability by </a:t>
            </a:r>
            <a:r>
              <a:rPr lang="en-IN" sz="53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RFID</a:t>
            </a:r>
            <a:r>
              <a:rPr lang="en-IN" sz="5300" dirty="0" smtClean="0">
                <a:latin typeface="Times New Roman" pitchFamily="18" charset="0"/>
                <a:cs typeface="Times New Roman" pitchFamily="18" charset="0"/>
              </a:rPr>
              <a:t>s.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0000FF"/>
              </a:buClr>
              <a:buNone/>
            </a:pPr>
            <a:endParaRPr lang="en-IN" sz="53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en-IN" sz="5300" b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Feeling Things </a:t>
            </a:r>
            <a:r>
              <a:rPr lang="en-IN" sz="53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sz="53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Sensors</a:t>
            </a:r>
            <a:r>
              <a:rPr lang="en-IN" sz="5300" dirty="0" smtClean="0">
                <a:latin typeface="Times New Roman" pitchFamily="18" charset="0"/>
                <a:cs typeface="Times New Roman" pitchFamily="18" charset="0"/>
              </a:rPr>
              <a:t> act as primary devices to collect data from the environment.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0000FF"/>
              </a:buClr>
              <a:buNone/>
            </a:pPr>
            <a:endParaRPr lang="en-IN" sz="53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en-IN" sz="5300" b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Shrinking Things </a:t>
            </a:r>
            <a:r>
              <a:rPr lang="en-IN" sz="53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sz="5300" dirty="0" smtClean="0">
                <a:latin typeface="Times New Roman" pitchFamily="18" charset="0"/>
                <a:cs typeface="Times New Roman" pitchFamily="18" charset="0"/>
              </a:rPr>
              <a:t>Miniaturization and </a:t>
            </a:r>
            <a:r>
              <a:rPr lang="en-IN" sz="53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Nanotechnology</a:t>
            </a:r>
            <a:r>
              <a:rPr lang="en-IN" sz="5300" dirty="0" smtClean="0">
                <a:latin typeface="Times New Roman" pitchFamily="18" charset="0"/>
                <a:cs typeface="Times New Roman" pitchFamily="18" charset="0"/>
              </a:rPr>
              <a:t> has provoked the ability of smaller things to interact and connect within the “things” or “smart devices.”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0000FF"/>
              </a:buClr>
              <a:buFont typeface="Wingdings" pitchFamily="2" charset="2"/>
              <a:buChar char="Ø"/>
            </a:pPr>
            <a:endParaRPr lang="en-IN" sz="53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en-IN" sz="5300" b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Thinking Things </a:t>
            </a:r>
            <a:r>
              <a:rPr lang="en-IN" sz="53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sz="53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Embedded intelligence</a:t>
            </a:r>
            <a:r>
              <a:rPr lang="en-IN" sz="5300" dirty="0" smtClean="0">
                <a:latin typeface="Times New Roman" pitchFamily="18" charset="0"/>
                <a:cs typeface="Times New Roman" pitchFamily="18" charset="0"/>
              </a:rPr>
              <a:t> in devices through sensors has formed the network connection to the Internet. It can make the “things” realizing the intelligent control.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>
            <a:noAutofit/>
          </a:bodyPr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Key Concepts of IoT</a:t>
            </a:r>
            <a:r>
              <a:rPr lang="en-IN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C:\Users\manjushree\Desktop\1-1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71546"/>
            <a:ext cx="8072494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IoT Design Methodology</a:t>
            </a:r>
            <a:endParaRPr lang="en-IN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r="3061"/>
          <a:stretch>
            <a:fillRect/>
          </a:stretch>
        </p:blipFill>
        <p:spPr bwMode="auto">
          <a:xfrm>
            <a:off x="928662" y="1285860"/>
            <a:ext cx="7358114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04" y="367442"/>
            <a:ext cx="8229600" cy="77554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Few Applications of IoT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85860"/>
            <a:ext cx="8229600" cy="542928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0000FF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Building and Home automation</a:t>
            </a:r>
          </a:p>
          <a:p>
            <a:pPr algn="just">
              <a:lnSpc>
                <a:spcPct val="150000"/>
              </a:lnSpc>
              <a:buClr>
                <a:srgbClr val="0000FF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Manufacturing</a:t>
            </a:r>
          </a:p>
          <a:p>
            <a:pPr algn="just">
              <a:lnSpc>
                <a:spcPct val="150000"/>
              </a:lnSpc>
              <a:buClr>
                <a:srgbClr val="0000FF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Medical and Healthcare systems</a:t>
            </a:r>
          </a:p>
          <a:p>
            <a:pPr algn="just">
              <a:lnSpc>
                <a:spcPct val="150000"/>
              </a:lnSpc>
              <a:buClr>
                <a:srgbClr val="0000FF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Media</a:t>
            </a:r>
          </a:p>
          <a:p>
            <a:pPr algn="just">
              <a:lnSpc>
                <a:spcPct val="150000"/>
              </a:lnSpc>
              <a:buClr>
                <a:srgbClr val="0000FF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Environmental monitoring</a:t>
            </a:r>
          </a:p>
          <a:p>
            <a:pPr algn="just">
              <a:lnSpc>
                <a:spcPct val="150000"/>
              </a:lnSpc>
              <a:buClr>
                <a:srgbClr val="0000FF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Infrastructure management</a:t>
            </a:r>
          </a:p>
          <a:p>
            <a:pPr algn="just">
              <a:lnSpc>
                <a:spcPct val="150000"/>
              </a:lnSpc>
              <a:buClr>
                <a:srgbClr val="0000FF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Energy management</a:t>
            </a:r>
          </a:p>
          <a:p>
            <a:pPr algn="just">
              <a:lnSpc>
                <a:spcPct val="150000"/>
              </a:lnSpc>
              <a:buClr>
                <a:srgbClr val="0000FF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Transportation</a:t>
            </a:r>
          </a:p>
          <a:p>
            <a:pPr algn="just">
              <a:buClr>
                <a:srgbClr val="0000FF"/>
              </a:buClr>
              <a:buNone/>
            </a:pPr>
            <a:endParaRPr lang="en-IN" sz="2800" dirty="0" smtClean="0"/>
          </a:p>
          <a:p>
            <a:pPr algn="just">
              <a:buClr>
                <a:srgbClr val="0000FF"/>
              </a:buClr>
              <a:buFont typeface="Wingdings" pitchFamily="2" charset="2"/>
              <a:buChar char="ü"/>
            </a:pPr>
            <a:endParaRPr lang="en-IN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DF99-38B8-4278-ABAE-40A957E9C799}" type="slidenum">
              <a:rPr lang="en-IN" smtClean="0"/>
              <a:pPr/>
              <a:t>23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18"/>
            <a:ext cx="8143932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49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Current Status &amp; Future Prospect of IoT</a:t>
            </a:r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673934"/>
            <a:ext cx="8472518" cy="437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714372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IoT as a Network of Networks:</a:t>
            </a:r>
            <a:endParaRPr lang="en-IN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3DF99-38B8-4278-ABAE-40A957E9C799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85720" y="5371943"/>
            <a:ext cx="8286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These networks connected with added security, analytics, and management capabilities.  This will allow IoT to become even more powerful in what it can help people achieve.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5" y="1181271"/>
            <a:ext cx="5786478" cy="403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Technological Challenges of IoT</a:t>
            </a:r>
            <a: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142984"/>
            <a:ext cx="8229600" cy="542928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None/>
            </a:pPr>
            <a:r>
              <a:rPr lang="en-IN" sz="2700" dirty="0" smtClean="0">
                <a:latin typeface="Times New Roman" pitchFamily="18" charset="0"/>
                <a:cs typeface="Times New Roman" pitchFamily="18" charset="0"/>
              </a:rPr>
              <a:t>At present IoT is faced with many challenges;</a:t>
            </a:r>
          </a:p>
          <a:p>
            <a:pPr algn="just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§"/>
            </a:pPr>
            <a:r>
              <a:rPr lang="en-IN" sz="2700" dirty="0" smtClean="0">
                <a:latin typeface="Times New Roman" pitchFamily="18" charset="0"/>
                <a:cs typeface="Times New Roman" pitchFamily="18" charset="0"/>
              </a:rPr>
              <a:t>Scalability</a:t>
            </a:r>
          </a:p>
          <a:p>
            <a:pPr algn="just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§"/>
            </a:pPr>
            <a:r>
              <a:rPr lang="en-IN" sz="2700" dirty="0" smtClean="0">
                <a:latin typeface="Times New Roman" pitchFamily="18" charset="0"/>
                <a:cs typeface="Times New Roman" pitchFamily="18" charset="0"/>
              </a:rPr>
              <a:t>Technological Standardization</a:t>
            </a:r>
          </a:p>
          <a:p>
            <a:pPr algn="just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§"/>
            </a:pPr>
            <a:r>
              <a:rPr lang="en-IN" sz="2700" dirty="0" smtClean="0">
                <a:latin typeface="Times New Roman" pitchFamily="18" charset="0"/>
                <a:cs typeface="Times New Roman" pitchFamily="18" charset="0"/>
              </a:rPr>
              <a:t>Inter operability</a:t>
            </a:r>
          </a:p>
          <a:p>
            <a:pPr algn="just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§"/>
            </a:pPr>
            <a:r>
              <a:rPr lang="en-IN" sz="2700" dirty="0" smtClean="0">
                <a:latin typeface="Times New Roman" pitchFamily="18" charset="0"/>
                <a:cs typeface="Times New Roman" pitchFamily="18" charset="0"/>
              </a:rPr>
              <a:t>Software complexity</a:t>
            </a:r>
          </a:p>
          <a:p>
            <a:pPr algn="just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§"/>
            </a:pPr>
            <a:r>
              <a:rPr lang="en-IN" sz="2700" dirty="0" smtClean="0">
                <a:latin typeface="Times New Roman" pitchFamily="18" charset="0"/>
                <a:cs typeface="Times New Roman" pitchFamily="18" charset="0"/>
              </a:rPr>
              <a:t>Data volumes and interpretation</a:t>
            </a:r>
          </a:p>
          <a:p>
            <a:pPr algn="just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§"/>
            </a:pPr>
            <a:r>
              <a:rPr lang="en-IN" sz="2700" dirty="0" smtClean="0">
                <a:latin typeface="Times New Roman" pitchFamily="18" charset="0"/>
                <a:cs typeface="Times New Roman" pitchFamily="18" charset="0"/>
              </a:rPr>
              <a:t>Power Supply</a:t>
            </a:r>
          </a:p>
          <a:p>
            <a:pPr algn="just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§"/>
            </a:pPr>
            <a:r>
              <a:rPr lang="en-IN" sz="2700" dirty="0" smtClean="0">
                <a:latin typeface="Times New Roman" pitchFamily="18" charset="0"/>
                <a:cs typeface="Times New Roman" pitchFamily="18" charset="0"/>
              </a:rPr>
              <a:t>Interaction and short range communication</a:t>
            </a:r>
          </a:p>
          <a:p>
            <a:pPr algn="just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§"/>
            </a:pPr>
            <a:r>
              <a:rPr lang="en-IN" sz="2700" dirty="0" smtClean="0">
                <a:latin typeface="Times New Roman" pitchFamily="18" charset="0"/>
                <a:cs typeface="Times New Roman" pitchFamily="18" charset="0"/>
              </a:rPr>
              <a:t>Wireless communication</a:t>
            </a:r>
          </a:p>
          <a:p>
            <a:pPr algn="just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§"/>
            </a:pPr>
            <a:r>
              <a:rPr lang="en-IN" sz="2700" dirty="0" smtClean="0">
                <a:latin typeface="Times New Roman" pitchFamily="18" charset="0"/>
                <a:cs typeface="Times New Roman" pitchFamily="18" charset="0"/>
              </a:rPr>
              <a:t>Fault tolerance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6429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Criticisms &amp;Controversies of IoT</a:t>
            </a:r>
            <a:b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1500174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algn="just">
              <a:buNone/>
            </a:pP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Scholars and social observers and pessimists have doubts about the promises of the ubiquitous computing revolution, in the areas as:</a:t>
            </a:r>
          </a:p>
          <a:p>
            <a:pPr algn="just"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rgbClr val="0000FF"/>
              </a:buClr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Privacy</a:t>
            </a:r>
          </a:p>
          <a:p>
            <a:pPr algn="just">
              <a:buClr>
                <a:srgbClr val="0000FF"/>
              </a:buClr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Security</a:t>
            </a:r>
          </a:p>
          <a:p>
            <a:pPr algn="just">
              <a:buClr>
                <a:srgbClr val="0000FF"/>
              </a:buClr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Autonomy and Control</a:t>
            </a:r>
          </a:p>
          <a:p>
            <a:pPr algn="just">
              <a:buClr>
                <a:srgbClr val="0000FF"/>
              </a:buClr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Social control</a:t>
            </a:r>
          </a:p>
          <a:p>
            <a:pPr algn="just">
              <a:buClr>
                <a:srgbClr val="0000FF"/>
              </a:buClr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Political manipulation</a:t>
            </a:r>
          </a:p>
          <a:p>
            <a:pPr algn="just">
              <a:buClr>
                <a:srgbClr val="0000FF"/>
              </a:buClr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Design</a:t>
            </a:r>
          </a:p>
          <a:p>
            <a:pPr algn="just">
              <a:buClr>
                <a:srgbClr val="0000FF"/>
              </a:buClr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Environmental impact</a:t>
            </a:r>
          </a:p>
          <a:p>
            <a:pPr algn="just">
              <a:buClr>
                <a:srgbClr val="0000FF"/>
              </a:buClr>
              <a:buFont typeface="Wingdings" pitchFamily="2" charset="2"/>
              <a:buChar char="§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Influences human moral decision making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1333"/>
          <a:stretch>
            <a:fillRect/>
          </a:stretch>
        </p:blipFill>
        <p:spPr bwMode="auto">
          <a:xfrm>
            <a:off x="428596" y="500042"/>
            <a:ext cx="8215370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714380"/>
          </a:xfrm>
        </p:spPr>
        <p:txBody>
          <a:bodyPr>
            <a:normAutofit/>
          </a:bodyPr>
          <a:lstStyle/>
          <a:p>
            <a:r>
              <a:rPr lang="en-IN" sz="35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Introduction to Internet of Things (IoT)</a:t>
            </a:r>
            <a:endParaRPr lang="en-IN" sz="35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manjushree\Desktop\download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00108"/>
            <a:ext cx="8072494" cy="5143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29600" cy="1143000"/>
          </a:xfrm>
        </p:spPr>
        <p:txBody>
          <a:bodyPr>
            <a:noAutofit/>
          </a:bodyPr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Overview of the Main Stages in the IoT Architecture Diagram</a:t>
            </a:r>
            <a:endParaRPr lang="en-IN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2214554"/>
            <a:ext cx="8229600" cy="3357586"/>
          </a:xfrm>
        </p:spPr>
        <p:txBody>
          <a:bodyPr/>
          <a:lstStyle/>
          <a:p>
            <a:pPr marL="514350" indent="-514350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Sensors and actuators</a:t>
            </a:r>
          </a:p>
          <a:p>
            <a:pPr marL="514350" indent="-514350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Internet getaways and Data Acquisition Systems</a:t>
            </a:r>
          </a:p>
          <a:p>
            <a:pPr marL="514350" indent="-514350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Edge IT</a:t>
            </a:r>
          </a:p>
          <a:p>
            <a:pPr marL="514350" indent="-514350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Data center and cloud.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8;p3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500034" y="428604"/>
            <a:ext cx="8072494" cy="614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IoT Stack </a:t>
            </a:r>
            <a:endParaRPr lang="en-IN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Google Shape;85;p4" descr="Image result for iot stack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571472" y="1643050"/>
            <a:ext cx="7872410" cy="4143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1143000"/>
          </a:xfrm>
        </p:spPr>
        <p:txBody>
          <a:bodyPr/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IoT components</a:t>
            </a:r>
            <a:endParaRPr lang="en-IN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285860"/>
            <a:ext cx="8229600" cy="5214974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	The purpose of the 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breadboard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 is to make quick electrical connections between components- like resistors, LEDs, capacitors, etc- so that you can test your circuit before permanently soldering it together.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C:\Users\manjushree\Desktop\images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3000372"/>
            <a:ext cx="5214974" cy="271462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500430" y="5572140"/>
            <a:ext cx="3429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Bread Board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2;p5" descr="Image result for arduino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071538" y="928670"/>
            <a:ext cx="6715172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29058" y="5000636"/>
            <a:ext cx="42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Arduino Uno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anjushree\Desktop\download (2)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628" y="571480"/>
            <a:ext cx="3500462" cy="2357454"/>
          </a:xfrm>
          <a:prstGeom prst="rect">
            <a:avLst/>
          </a:prstGeom>
          <a:noFill/>
        </p:spPr>
      </p:pic>
      <p:pic>
        <p:nvPicPr>
          <p:cNvPr id="15363" name="Picture 3" descr="C:\Users\manjushree\Desktop\download (3)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642918"/>
            <a:ext cx="3071834" cy="2571768"/>
          </a:xfrm>
          <a:prstGeom prst="rect">
            <a:avLst/>
          </a:prstGeom>
          <a:noFill/>
        </p:spPr>
      </p:pic>
      <p:pic>
        <p:nvPicPr>
          <p:cNvPr id="15364" name="Picture 4" descr="C:\Users\manjushree\Desktop\images (1)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2857496"/>
            <a:ext cx="3286148" cy="247650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928926" y="5572140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Jumper Wires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manjushree\Desktop\images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928670"/>
            <a:ext cx="3929090" cy="3000396"/>
          </a:xfrm>
          <a:prstGeom prst="rect">
            <a:avLst/>
          </a:prstGeom>
          <a:noFill/>
        </p:spPr>
      </p:pic>
      <p:pic>
        <p:nvPicPr>
          <p:cNvPr id="16387" name="Picture 3" descr="C:\Users\manjushree\Desktop\download (1)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2643182"/>
            <a:ext cx="3714776" cy="314327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143108" y="5357826"/>
            <a:ext cx="4572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Different Types of Sensors</a:t>
            </a:r>
          </a:p>
          <a:p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anjushree\Desktop\download (2)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71546"/>
            <a:ext cx="2643199" cy="3143272"/>
          </a:xfrm>
          <a:prstGeom prst="rect">
            <a:avLst/>
          </a:prstGeom>
          <a:noFill/>
        </p:spPr>
      </p:pic>
      <p:pic>
        <p:nvPicPr>
          <p:cNvPr id="5" name="Google Shape;105;p7" descr="Image result for led  with terminal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9058" y="785794"/>
            <a:ext cx="3505200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42910" y="4786322"/>
            <a:ext cx="1571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Tactile Switches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14942" y="5000636"/>
            <a:ext cx="328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LED Lights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manjushree\Desktop\images (1)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2428868"/>
            <a:ext cx="2143125" cy="214312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00100" y="4929198"/>
            <a:ext cx="1714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Flame Sensors</a:t>
            </a:r>
          </a:p>
          <a:p>
            <a:endParaRPr lang="en-IN" dirty="0"/>
          </a:p>
        </p:txBody>
      </p:sp>
      <p:pic>
        <p:nvPicPr>
          <p:cNvPr id="18435" name="Picture 3" descr="C:\Users\manjushree\Desktop\images (2)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928670"/>
            <a:ext cx="4857784" cy="52149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868346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What is IoT?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 	 </a:t>
            </a: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Internet of Things (IoT) is the network of physical objects or "things" embedded with electronics, software, sensors and network connectivity, which enables these objects to collect and exchange data. 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dirty="0" smtClean="0"/>
              <a:t>		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428604"/>
            <a:ext cx="8429684" cy="592935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   "</a:t>
            </a:r>
            <a:r>
              <a:rPr lang="en-IN" sz="2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Things</a:t>
            </a: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" in the IoT sense, can refer to a wide variety of devices such as heart monitoring system, biochip on farm animals, electric clams in coastal waters, automobiles with built-in sensors etc.,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		These devices collect useful data with the help of various existing technologies and then autonomously flow the data between other devices. </a:t>
            </a:r>
          </a:p>
          <a:p>
            <a:endParaRPr lang="en-IN" sz="2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500042"/>
            <a:ext cx="8143931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History of IoT</a:t>
            </a:r>
            <a:endParaRPr lang="en-IN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3333"/>
          <a:stretch>
            <a:fillRect/>
          </a:stretch>
        </p:blipFill>
        <p:spPr bwMode="auto">
          <a:xfrm>
            <a:off x="785786" y="1428736"/>
            <a:ext cx="7572428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6072230"/>
          </a:xfrm>
        </p:spPr>
        <p:txBody>
          <a:bodyPr>
            <a:normAutofit fontScale="85000" lnSpcReduction="10000"/>
          </a:bodyPr>
          <a:lstStyle/>
          <a:p>
            <a:pPr lvl="0" algn="just">
              <a:lnSpc>
                <a:spcPct val="150000"/>
              </a:lnSpc>
              <a:buNone/>
            </a:pPr>
            <a:r>
              <a:rPr lang="en-IN" dirty="0" smtClean="0"/>
              <a:t>     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The concept of the Internet of Things first became popular in 1999, through the Auto-ID Center at MIT and related market-analysis publications. </a:t>
            </a:r>
          </a:p>
          <a:p>
            <a:pPr lvl="0" algn="just">
              <a:lnSpc>
                <a:spcPct val="150000"/>
              </a:lnSpc>
              <a:buNone/>
            </a:pP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	Radio-frequency identification (RFID) was seen as a prerequisite for the IoT at that point. If all objects and people in daily life were equipped with identifiers, computers </a:t>
            </a:r>
            <a:r>
              <a:rPr lang="en-IN" sz="3100" smtClean="0">
                <a:latin typeface="Times New Roman" pitchFamily="18" charset="0"/>
                <a:cs typeface="Times New Roman" pitchFamily="18" charset="0"/>
              </a:rPr>
              <a:t>could manage them</a:t>
            </a:r>
            <a:r>
              <a:rPr lang="en-IN" sz="3100" dirty="0" smtClean="0">
                <a:latin typeface="Times New Roman" pitchFamily="18" charset="0"/>
                <a:cs typeface="Times New Roman" pitchFamily="18" charset="0"/>
              </a:rPr>
              <a:t>. Besides using RFID, the tagging of things may be achieved through such technologies as near field communication, barcodes, QR codes, bluetooth, and digital watermarking.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IN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IoT Terminology </a:t>
            </a:r>
            <a:endParaRPr lang="en-IN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71546"/>
            <a:ext cx="8229600" cy="550072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IoT Device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IoT Ecosystem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Entity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Remotes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Analytics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Data Storage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Network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462</Words>
  <Application>Microsoft Office PowerPoint</Application>
  <PresentationFormat>On-screen Show (4:3)</PresentationFormat>
  <Paragraphs>111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B.N.M. Institute of Technology Approved by AICTE, Affiliated to VTU, Accredited as grade A Institution by NAAC.  All UG branches – CSE, ECE, EEE, ISE &amp; Mech.E accredited by NBA for academic years 2018-19 to 2020-21  &amp; valid upto 30.06.2021 Post box no. 7087, 27th cross, 12th Main, Banashankari 2nd Stage, Bengaluru- 560070, INDIA Ph: 91-80- 26711780/81/82   Email: principal@bnmit.in, www. bnmit.org </vt:lpstr>
      <vt:lpstr>Internet of Things (IoT)</vt:lpstr>
      <vt:lpstr>Introduction to Internet of Things (IoT)</vt:lpstr>
      <vt:lpstr>What is IoT?</vt:lpstr>
      <vt:lpstr>Slide 5</vt:lpstr>
      <vt:lpstr>Slide 6</vt:lpstr>
      <vt:lpstr>History of IoT</vt:lpstr>
      <vt:lpstr>Slide 8</vt:lpstr>
      <vt:lpstr>IoT Terminology </vt:lpstr>
      <vt:lpstr>Components of IoT </vt:lpstr>
      <vt:lpstr>Slide 11</vt:lpstr>
      <vt:lpstr>How IoT Works?</vt:lpstr>
      <vt:lpstr>Slide 13</vt:lpstr>
      <vt:lpstr>Slide 14</vt:lpstr>
      <vt:lpstr>Slide 15</vt:lpstr>
      <vt:lpstr>Slide 16</vt:lpstr>
      <vt:lpstr>Slide 17</vt:lpstr>
      <vt:lpstr>Slide 18</vt:lpstr>
      <vt:lpstr>Structure of IoT</vt:lpstr>
      <vt:lpstr>Slide 20</vt:lpstr>
      <vt:lpstr>Key Concepts of IoT </vt:lpstr>
      <vt:lpstr>IoT Design Methodology</vt:lpstr>
      <vt:lpstr>Few Applications of IoT</vt:lpstr>
      <vt:lpstr>Slide 24</vt:lpstr>
      <vt:lpstr> Current Status &amp; Future Prospect of IoT </vt:lpstr>
      <vt:lpstr>IoT as a Network of Networks:</vt:lpstr>
      <vt:lpstr>Technological Challenges of IoT </vt:lpstr>
      <vt:lpstr>Criticisms &amp;Controversies of IoT </vt:lpstr>
      <vt:lpstr>Slide 29</vt:lpstr>
      <vt:lpstr>Overview of the Main Stages in the IoT Architecture Diagram</vt:lpstr>
      <vt:lpstr>Slide 31</vt:lpstr>
      <vt:lpstr>IoT Stack </vt:lpstr>
      <vt:lpstr> IoT components</vt:lpstr>
      <vt:lpstr>Slide 34</vt:lpstr>
      <vt:lpstr>Slide 35</vt:lpstr>
      <vt:lpstr>Slide 36</vt:lpstr>
      <vt:lpstr>Slide 37</vt:lpstr>
      <vt:lpstr>Slide 38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manjushree</dc:creator>
  <cp:lastModifiedBy>manjushree</cp:lastModifiedBy>
  <cp:revision>92</cp:revision>
  <dcterms:created xsi:type="dcterms:W3CDTF">2020-07-23T09:27:31Z</dcterms:created>
  <dcterms:modified xsi:type="dcterms:W3CDTF">2020-07-30T07:59:04Z</dcterms:modified>
</cp:coreProperties>
</file>